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7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4990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4999" r:id="rId53"/>
    <p:sldId id="5000" r:id="rId54"/>
    <p:sldId id="5001" r:id="rId55"/>
    <p:sldId id="5002" r:id="rId56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18" autoAdjust="0"/>
    <p:restoredTop sz="90193" autoAdjust="0"/>
  </p:normalViewPr>
  <p:slideViewPr>
    <p:cSldViewPr snapToGrid="0">
      <p:cViewPr varScale="1">
        <p:scale>
          <a:sx n="109" d="100"/>
          <a:sy n="109" d="100"/>
        </p:scale>
        <p:origin x="1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28.08.2024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3F128F-59F0-C81F-B1B6-6D520A64F1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074" y="99130"/>
            <a:ext cx="2174240" cy="21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identlyai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2133" dirty="0" err="1"/>
              <a:t>How</a:t>
            </a:r>
            <a:r>
              <a:rPr lang="de-CH" sz="2133" dirty="0"/>
              <a:t> </a:t>
            </a:r>
            <a:r>
              <a:rPr lang="de-CH" sz="2133" dirty="0" err="1"/>
              <a:t>does</a:t>
            </a:r>
            <a:r>
              <a:rPr lang="de-CH" sz="2133" dirty="0"/>
              <a:t> a Decoder Model </a:t>
            </a:r>
            <a:r>
              <a:rPr lang="de-CH" sz="2133" dirty="0" err="1"/>
              <a:t>work</a:t>
            </a:r>
            <a:r>
              <a:rPr lang="de-CH" sz="2133" dirty="0"/>
              <a:t> ?</a:t>
            </a:r>
            <a:endParaRPr lang="en-CH" sz="2133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b="1" dirty="0"/>
              <a:t>Inference on GPU only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557531" y="313320"/>
            <a:ext cx="6794740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218652" y="148365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chemeClr val="dk2"/>
                </a:solidFill>
                <a:highlight>
                  <a:schemeClr val="dk1"/>
                </a:highlight>
                <a:latin typeface="Oswald"/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chemeClr val="dk2"/>
                </a:solidFill>
                <a:highlight>
                  <a:schemeClr val="dk1"/>
                </a:highlight>
                <a:latin typeface="Oswald"/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chemeClr val="dk2"/>
                </a:solidFill>
                <a:highlight>
                  <a:schemeClr val="dk1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/>
              <a:t>Commodity: 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0CB33089-33F2-9E2F-93AB-77EAEB9D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549" y="2940147"/>
            <a:ext cx="2869677" cy="286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dirty="0"/>
              <a:t>Coffee Break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b="1" dirty="0"/>
              <a:t>dedicated inference server</a:t>
            </a:r>
            <a:endParaRPr b="1" dirty="0"/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/>
              <a:t>The future is already here, it is just not evenly distributed</a:t>
            </a:r>
          </a:p>
          <a:p>
            <a:pPr algn="r"/>
            <a:r>
              <a:rPr lang="en-US" sz="2400" dirty="0"/>
              <a:t>- William </a:t>
            </a:r>
            <a:r>
              <a:rPr lang="en-US" sz="2400" dirty="0" err="1"/>
              <a:t>Gibbson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b="1" dirty="0">
                <a:solidFill>
                  <a:srgbClr val="212121"/>
                </a:solidFill>
              </a:rPr>
              <a:t>Native support for 4 Bit resolution </a:t>
            </a:r>
            <a:endParaRPr b="1" dirty="0">
              <a:solidFill>
                <a:srgbClr val="212121"/>
              </a:solidFill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90310" y="3870408"/>
              <a:ext cx="38255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facts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52112" y="2832335"/>
            <a:ext cx="2717583" cy="1790851"/>
            <a:chOff x="5814083" y="2124251"/>
            <a:chExt cx="2038187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814083" y="2867910"/>
              <a:ext cx="38255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facts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517784" y="457787"/>
            <a:ext cx="2715280" cy="2284764"/>
            <a:chOff x="7138337" y="343340"/>
            <a:chExt cx="2036460" cy="17135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138337" y="343340"/>
              <a:ext cx="1830016" cy="1713573"/>
              <a:chOff x="7138337" y="343340"/>
              <a:chExt cx="1830016" cy="171357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4334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138337" y="1455218"/>
                <a:ext cx="382556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facts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401843"/>
            <a:ext cx="10127075" cy="4799023"/>
            <a:chOff x="436137" y="301382"/>
            <a:chExt cx="7595306" cy="3599267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301382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4823513" y="3609604"/>
            <a:ext cx="5607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0070C0"/>
                </a:solidFill>
              </a:rPr>
              <a:t>Text	: </a:t>
            </a:r>
            <a:r>
              <a:rPr lang="de-CH" sz="2400" dirty="0" err="1">
                <a:solidFill>
                  <a:srgbClr val="0070C0"/>
                </a:solidFill>
              </a:rPr>
              <a:t>answer</a:t>
            </a:r>
            <a:r>
              <a:rPr lang="de-CH" sz="2400" dirty="0">
                <a:solidFill>
                  <a:srgbClr val="0070C0"/>
                </a:solidFill>
              </a:rPr>
              <a:t> 1 != </a:t>
            </a:r>
            <a:r>
              <a:rPr lang="de-CH" sz="2400" dirty="0" err="1">
                <a:solidFill>
                  <a:srgbClr val="0070C0"/>
                </a:solidFill>
              </a:rPr>
              <a:t>answer</a:t>
            </a:r>
            <a:r>
              <a:rPr lang="de-CH" sz="2400" dirty="0">
                <a:solidFill>
                  <a:srgbClr val="0070C0"/>
                </a:solidFill>
              </a:rPr>
              <a:t> 2</a:t>
            </a:r>
          </a:p>
          <a:p>
            <a:r>
              <a:rPr lang="de-CH" sz="2400" dirty="0">
                <a:solidFill>
                  <a:srgbClr val="0070C0"/>
                </a:solidFill>
              </a:rPr>
              <a:t>	  =&gt; </a:t>
            </a:r>
            <a:r>
              <a:rPr lang="de-CH" sz="2400" dirty="0" err="1">
                <a:solidFill>
                  <a:srgbClr val="0070C0"/>
                </a:solidFill>
              </a:rPr>
              <a:t>equality</a:t>
            </a:r>
            <a:r>
              <a:rPr lang="de-CH" sz="2400" dirty="0">
                <a:solidFill>
                  <a:srgbClr val="0070C0"/>
                </a:solidFill>
              </a:rPr>
              <a:t> not an </a:t>
            </a:r>
            <a:r>
              <a:rPr lang="de-CH" sz="2400" dirty="0" err="1">
                <a:solidFill>
                  <a:srgbClr val="0070C0"/>
                </a:solidFill>
              </a:rPr>
              <a:t>eval</a:t>
            </a:r>
            <a:r>
              <a:rPr lang="de-CH" sz="2400" dirty="0">
                <a:solidFill>
                  <a:srgbClr val="0070C0"/>
                </a:solidFill>
              </a:rPr>
              <a:t> </a:t>
            </a:r>
            <a:r>
              <a:rPr lang="de-CH" sz="2400" dirty="0" err="1">
                <a:solidFill>
                  <a:srgbClr val="0070C0"/>
                </a:solidFill>
              </a:rPr>
              <a:t>option</a:t>
            </a:r>
            <a:endParaRPr lang="de-CH" sz="2400" dirty="0">
              <a:solidFill>
                <a:srgbClr val="0070C0"/>
              </a:solidFill>
            </a:endParaRPr>
          </a:p>
          <a:p>
            <a:endParaRPr lang="de-CH" sz="2400" dirty="0">
              <a:solidFill>
                <a:srgbClr val="0070C0"/>
              </a:solidFill>
            </a:endParaRPr>
          </a:p>
          <a:p>
            <a:r>
              <a:rPr lang="de-CH" sz="2400" dirty="0" err="1">
                <a:solidFill>
                  <a:srgbClr val="0070C0"/>
                </a:solidFill>
              </a:rPr>
              <a:t>Categorical</a:t>
            </a:r>
            <a:r>
              <a:rPr lang="de-CH" sz="2400" dirty="0">
                <a:solidFill>
                  <a:srgbClr val="0070C0"/>
                </a:solidFill>
              </a:rPr>
              <a:t>	: </a:t>
            </a:r>
            <a:r>
              <a:rPr lang="de-CH" sz="2400" dirty="0" err="1">
                <a:solidFill>
                  <a:srgbClr val="0070C0"/>
                </a:solidFill>
              </a:rPr>
              <a:t>may</a:t>
            </a:r>
            <a:r>
              <a:rPr lang="de-CH" sz="2400" dirty="0">
                <a:solidFill>
                  <a:srgbClr val="0070C0"/>
                </a:solidFill>
              </a:rPr>
              <a:t> </a:t>
            </a:r>
            <a:r>
              <a:rPr lang="de-CH" sz="2400" dirty="0" err="1">
                <a:solidFill>
                  <a:srgbClr val="0070C0"/>
                </a:solidFill>
              </a:rPr>
              <a:t>use</a:t>
            </a:r>
            <a:r>
              <a:rPr lang="de-CH" sz="2400" dirty="0">
                <a:solidFill>
                  <a:srgbClr val="0070C0"/>
                </a:solidFill>
              </a:rPr>
              <a:t> </a:t>
            </a:r>
            <a:r>
              <a:rPr lang="de-CH" sz="2400" dirty="0" err="1">
                <a:solidFill>
                  <a:srgbClr val="0070C0"/>
                </a:solidFill>
              </a:rPr>
              <a:t>equality</a:t>
            </a:r>
            <a:r>
              <a:rPr lang="de-CH" sz="2400" dirty="0">
                <a:solidFill>
                  <a:srgbClr val="0070C0"/>
                </a:solidFill>
              </a:rPr>
              <a:t> </a:t>
            </a:r>
            <a:r>
              <a:rPr lang="de-CH" sz="2400" dirty="0" err="1">
                <a:solidFill>
                  <a:srgbClr val="0070C0"/>
                </a:solidFill>
              </a:rPr>
              <a:t>for</a:t>
            </a:r>
            <a:r>
              <a:rPr lang="de-CH" sz="2400" dirty="0">
                <a:solidFill>
                  <a:srgbClr val="0070C0"/>
                </a:solidFill>
              </a:rPr>
              <a:t> </a:t>
            </a:r>
            <a:r>
              <a:rPr lang="de-CH" sz="2400" dirty="0" err="1">
                <a:solidFill>
                  <a:srgbClr val="0070C0"/>
                </a:solidFill>
              </a:rPr>
              <a:t>eval</a:t>
            </a:r>
            <a:endParaRPr lang="de-CH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0070C0"/>
                </a:solidFill>
              </a:rPr>
              <a:t>Evaluation </a:t>
            </a:r>
            <a:r>
              <a:rPr lang="de-CH" sz="2400" dirty="0" err="1">
                <a:solidFill>
                  <a:srgbClr val="0070C0"/>
                </a:solidFill>
              </a:rPr>
              <a:t>Criteria</a:t>
            </a:r>
            <a:r>
              <a:rPr lang="de-CH" sz="2400" dirty="0">
                <a:solidFill>
                  <a:srgbClr val="0070C0"/>
                </a:solidFill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rgbClr val="0070C0"/>
                </a:solidFill>
              </a:rPr>
              <a:t>Length</a:t>
            </a:r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rgbClr val="0070C0"/>
                </a:solidFill>
              </a:rPr>
              <a:t>Correct</a:t>
            </a:r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rgbClr val="0070C0"/>
                </a:solidFill>
              </a:rPr>
              <a:t>Complete</a:t>
            </a:r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rgbClr val="0070C0"/>
                </a:solidFill>
              </a:rPr>
              <a:t>Concise</a:t>
            </a:r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rgbClr val="0070C0"/>
                </a:solidFill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rgbClr val="0070C0"/>
                </a:solidFill>
              </a:rPr>
              <a:t>Contradiction</a:t>
            </a:r>
            <a:r>
              <a:rPr lang="de-CH" sz="2400" dirty="0">
                <a:solidFill>
                  <a:srgbClr val="0070C0"/>
                </a:solidFill>
              </a:rPr>
              <a:t> </a:t>
            </a:r>
            <a:r>
              <a:rPr lang="de-CH" sz="2400" dirty="0" err="1">
                <a:solidFill>
                  <a:srgbClr val="0070C0"/>
                </a:solidFill>
              </a:rPr>
              <a:t>free</a:t>
            </a:r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rgbClr val="0070C0"/>
                </a:solidFill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rgbClr val="0070C0"/>
                </a:solidFill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rgbClr val="0070C0"/>
                </a:solidFill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rgbClr val="0070C0"/>
                </a:solidFill>
              </a:rPr>
              <a:t>Generation </a:t>
            </a:r>
            <a:r>
              <a:rPr lang="de-CH" sz="2400" dirty="0" err="1">
                <a:solidFill>
                  <a:srgbClr val="0070C0"/>
                </a:solidFill>
              </a:rPr>
              <a:t>successful</a:t>
            </a:r>
            <a:endParaRPr lang="de-CH" sz="2400" dirty="0">
              <a:solidFill>
                <a:srgbClr val="0070C0"/>
              </a:solidFill>
            </a:endParaRPr>
          </a:p>
          <a:p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rgbClr val="0070C0"/>
              </a:solidFill>
            </a:endParaRPr>
          </a:p>
          <a:p>
            <a:endParaRPr lang="en-CH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rgbClr val="0070C0"/>
                </a:solidFill>
              </a:rPr>
              <a:t>Statistics</a:t>
            </a:r>
            <a:endParaRPr lang="en-CH" sz="24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0070C0"/>
                </a:solidFill>
              </a:rPr>
              <a:t>Ground Truth ?</a:t>
            </a:r>
            <a:endParaRPr lang="en-CH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0070C0"/>
                </a:solidFill>
              </a:rPr>
              <a:t>Human </a:t>
            </a:r>
            <a:r>
              <a:rPr lang="de-CH" sz="2400" dirty="0" err="1">
                <a:solidFill>
                  <a:srgbClr val="0070C0"/>
                </a:solidFill>
              </a:rPr>
              <a:t>Eval</a:t>
            </a:r>
            <a:endParaRPr lang="en-CH" sz="24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0070C0"/>
                </a:solidFill>
              </a:rPr>
              <a:t>LLM </a:t>
            </a:r>
            <a:r>
              <a:rPr lang="de-CH" sz="2400" dirty="0" err="1">
                <a:solidFill>
                  <a:srgbClr val="0070C0"/>
                </a:solidFill>
              </a:rPr>
              <a:t>as</a:t>
            </a:r>
            <a:r>
              <a:rPr lang="de-CH" sz="2400" dirty="0">
                <a:solidFill>
                  <a:srgbClr val="0070C0"/>
                </a:solidFill>
              </a:rPr>
              <a:t> a Judge</a:t>
            </a:r>
            <a:endParaRPr lang="en-CH" sz="24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0070C0"/>
                </a:solidFill>
              </a:rPr>
              <a:t>Evaluation </a:t>
            </a:r>
            <a:r>
              <a:rPr lang="de-CH" sz="2400" dirty="0" err="1">
                <a:solidFill>
                  <a:srgbClr val="0070C0"/>
                </a:solidFill>
              </a:rPr>
              <a:t>Criteria</a:t>
            </a:r>
            <a:r>
              <a:rPr lang="de-CH" sz="2400" dirty="0">
                <a:solidFill>
                  <a:srgbClr val="0070C0"/>
                </a:solidFill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rgbClr val="0070C0"/>
                </a:solidFill>
              </a:rPr>
              <a:t>Length</a:t>
            </a:r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rgbClr val="0070C0"/>
                </a:solidFill>
              </a:rPr>
              <a:t>Correct</a:t>
            </a:r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rgbClr val="0070C0"/>
                </a:solidFill>
              </a:rPr>
              <a:t>Complete</a:t>
            </a:r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rgbClr val="0070C0"/>
                </a:solidFill>
              </a:rPr>
              <a:t>Concise</a:t>
            </a:r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rgbClr val="0070C0"/>
                </a:solidFill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rgbClr val="0070C0"/>
                </a:solidFill>
              </a:rPr>
              <a:t>Contradiction</a:t>
            </a:r>
            <a:r>
              <a:rPr lang="de-CH" sz="2400" dirty="0">
                <a:solidFill>
                  <a:srgbClr val="0070C0"/>
                </a:solidFill>
              </a:rPr>
              <a:t> </a:t>
            </a:r>
            <a:r>
              <a:rPr lang="de-CH" sz="2400" dirty="0" err="1">
                <a:solidFill>
                  <a:srgbClr val="0070C0"/>
                </a:solidFill>
              </a:rPr>
              <a:t>free</a:t>
            </a:r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rgbClr val="0070C0"/>
                </a:solidFill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rgbClr val="0070C0"/>
                </a:solidFill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rgbClr val="0070C0"/>
                </a:solidFill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rgbClr val="0070C0"/>
                </a:solidFill>
              </a:rPr>
              <a:t>Generation </a:t>
            </a:r>
            <a:r>
              <a:rPr lang="de-CH" sz="2400" dirty="0" err="1">
                <a:solidFill>
                  <a:srgbClr val="0070C0"/>
                </a:solidFill>
              </a:rPr>
              <a:t>successful</a:t>
            </a:r>
            <a:endParaRPr lang="de-CH" sz="2400" dirty="0">
              <a:solidFill>
                <a:srgbClr val="0070C0"/>
              </a:solidFill>
            </a:endParaRPr>
          </a:p>
          <a:p>
            <a:endParaRPr lang="de-CH" sz="2400" dirty="0">
              <a:solidFill>
                <a:srgbClr val="0070C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rgbClr val="0070C0"/>
              </a:solidFill>
            </a:endParaRPr>
          </a:p>
          <a:p>
            <a:endParaRPr lang="en-CH" sz="2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rgbClr val="0070C0"/>
                </a:solidFill>
              </a:rPr>
              <a:t>Statistics</a:t>
            </a:r>
            <a:endParaRPr lang="en-CH" sz="24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0070C0"/>
                </a:solidFill>
              </a:rPr>
              <a:t>Ground Truth ?</a:t>
            </a:r>
            <a:endParaRPr lang="en-CH" sz="24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0070C0"/>
                </a:solidFill>
              </a:rPr>
              <a:t>Human </a:t>
            </a:r>
            <a:r>
              <a:rPr lang="de-CH" sz="2400" dirty="0" err="1">
                <a:solidFill>
                  <a:srgbClr val="0070C0"/>
                </a:solidFill>
              </a:rPr>
              <a:t>Eval</a:t>
            </a:r>
            <a:endParaRPr lang="en-CH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Prompt	:</a:t>
            </a:r>
          </a:p>
          <a:p>
            <a:pPr marL="795847" lvl="1" indent="0"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None/>
            </a:pPr>
            <a:endParaRPr lang="de-CH" dirty="0"/>
          </a:p>
          <a:p>
            <a:r>
              <a:rPr lang="de-CH" dirty="0"/>
              <a:t>Input	:</a:t>
            </a:r>
          </a:p>
          <a:p>
            <a:pPr marL="795847" lvl="1" indent="0">
              <a:buNone/>
            </a:pPr>
            <a:r>
              <a:rPr lang="de-CH" dirty="0"/>
              <a:t>«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.”</a:t>
            </a:r>
            <a:endParaRPr lang="de-CH" dirty="0"/>
          </a:p>
          <a:p>
            <a:pPr marL="152396" indent="0">
              <a:buNone/>
            </a:pPr>
            <a:endParaRPr lang="de-CH" dirty="0"/>
          </a:p>
          <a:p>
            <a:r>
              <a:rPr lang="de-CH" dirty="0" err="1"/>
              <a:t>Answer</a:t>
            </a:r>
            <a:r>
              <a:rPr lang="de-CH" dirty="0"/>
              <a:t>	:</a:t>
            </a:r>
          </a:p>
          <a:p>
            <a:pPr marL="795847" lvl="1" indent="0">
              <a:buNone/>
            </a:pPr>
            <a:r>
              <a:rPr lang="en-US" dirty="0"/>
              <a:t>{'score': 1,</a:t>
            </a:r>
          </a:p>
          <a:p>
            <a:pPr marL="795847" lvl="1" indent="0">
              <a:buNone/>
            </a:pPr>
            <a:r>
              <a:rPr lang="en-US" dirty="0"/>
              <a:t> 'reason': 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dialect of English, which affects its clarity and coherence."}</a:t>
            </a:r>
            <a:endParaRPr lang="de-CH" dirty="0"/>
          </a:p>
          <a:p>
            <a:pPr marL="152396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95105" y="3884671"/>
              <a:ext cx="38255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facts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106542" y="2607071"/>
              <a:ext cx="38255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facts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517784" y="457787"/>
            <a:ext cx="2715280" cy="2284764"/>
            <a:chOff x="7138337" y="343340"/>
            <a:chExt cx="2036460" cy="17135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138337" y="343340"/>
              <a:ext cx="1830016" cy="1713573"/>
              <a:chOff x="7138337" y="343340"/>
              <a:chExt cx="1830016" cy="171357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4334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138337" y="1455218"/>
                <a:ext cx="382556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facts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147318" y="2976568"/>
            <a:ext cx="1714764" cy="974355"/>
            <a:chOff x="1001168" y="2293601"/>
            <a:chExt cx="1286073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001168" y="2678118"/>
              <a:ext cx="128607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697870" y="221065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err="1"/>
              <a:t>DeepEval</a:t>
            </a:r>
            <a:r>
              <a:rPr lang="de-CH" b="1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</a:t>
            </a:r>
            <a:r>
              <a:rPr lang="de-CH" dirty="0">
                <a:hlinkClick r:id="rId2"/>
              </a:rPr>
              <a:t>https://www.evidentlyai.com/</a:t>
            </a:r>
            <a:endParaRPr lang="de-CH" dirty="0"/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indent="-411470">
              <a:buSzPct val="100000"/>
            </a:pPr>
            <a:r>
              <a:rPr lang="en" dirty="0"/>
              <a:t>Evaluation:  </a:t>
            </a:r>
            <a:r>
              <a:rPr lang="en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Christian					Olliver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b="1" dirty="0"/>
              <a:t>Llama, Mistral or OpenAI GPT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2860</Words>
  <Application>Microsoft Office PowerPoint</Application>
  <PresentationFormat>Widescreen</PresentationFormat>
  <Paragraphs>481</Paragraphs>
  <Slides>55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Architeture</vt:lpstr>
      <vt:lpstr>System Architeture</vt:lpstr>
      <vt:lpstr>Evaluation on text results</vt:lpstr>
      <vt:lpstr>Evaluation on text results</vt:lpstr>
      <vt:lpstr>Evaluation on text results</vt:lpstr>
      <vt:lpstr>LLM as a judge: idea</vt:lpstr>
      <vt:lpstr>Demo:  Evaluation on Prem Notebook</vt:lpstr>
      <vt:lpstr>System Architeture: Online Eval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34</cp:revision>
  <dcterms:created xsi:type="dcterms:W3CDTF">2019-10-15T07:31:09Z</dcterms:created>
  <dcterms:modified xsi:type="dcterms:W3CDTF">2024-08-28T11:18:34Z</dcterms:modified>
</cp:coreProperties>
</file>